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309" r:id="rId3"/>
    <p:sldId id="316" r:id="rId4"/>
    <p:sldId id="311" r:id="rId5"/>
    <p:sldId id="317" r:id="rId6"/>
    <p:sldId id="318" r:id="rId7"/>
    <p:sldId id="319" r:id="rId8"/>
    <p:sldId id="320" r:id="rId9"/>
    <p:sldId id="321" r:id="rId10"/>
    <p:sldId id="322" r:id="rId11"/>
    <p:sldId id="323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CA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33" autoAdjust="0"/>
    <p:restoredTop sz="99135" autoAdjust="0"/>
  </p:normalViewPr>
  <p:slideViewPr>
    <p:cSldViewPr snapToGrid="0">
      <p:cViewPr varScale="1">
        <p:scale>
          <a:sx n="110" d="100"/>
          <a:sy n="110" d="100"/>
        </p:scale>
        <p:origin x="594" y="4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5A5AE-BB64-448D-8154-846FA8620A9D}" type="datetimeFigureOut">
              <a:rPr lang="es-ES" smtClean="0"/>
              <a:t>05/07/2021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A2BCC-F85D-48A8-B77D-4A470C43AE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88032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67C6BB-E2E7-46CA-8A96-62424FCAC974}" type="datetimeFigureOut">
              <a:rPr lang="es-ES" smtClean="0"/>
              <a:t>05/07/2021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EA750B-65B4-4B0B-8CEE-B12145DDE9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730967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Present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054443" y="1851326"/>
            <a:ext cx="10099589" cy="999601"/>
          </a:xfrm>
        </p:spPr>
        <p:txBody>
          <a:bodyPr anchor="b">
            <a:normAutofit/>
          </a:bodyPr>
          <a:lstStyle>
            <a:lvl1pPr algn="ctr">
              <a:lnSpc>
                <a:spcPts val="3400"/>
              </a:lnSpc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s-ES" dirty="0"/>
              <a:t>Título de la </a:t>
            </a:r>
            <a:br>
              <a:rPr lang="es-ES" dirty="0"/>
            </a:br>
            <a:r>
              <a:rPr lang="es-ES" dirty="0"/>
              <a:t>presentación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90150"/>
            <a:ext cx="9144000" cy="50864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Nombre del presentador</a:t>
            </a:r>
          </a:p>
        </p:txBody>
      </p:sp>
      <p:grpSp>
        <p:nvGrpSpPr>
          <p:cNvPr id="7" name="Grupo 6"/>
          <p:cNvGrpSpPr/>
          <p:nvPr userDrawn="1"/>
        </p:nvGrpSpPr>
        <p:grpSpPr>
          <a:xfrm>
            <a:off x="1129" y="-834"/>
            <a:ext cx="12194010" cy="1254434"/>
            <a:chOff x="0" y="864652"/>
            <a:chExt cx="12194010" cy="1254434"/>
          </a:xfrm>
        </p:grpSpPr>
        <p:pic>
          <p:nvPicPr>
            <p:cNvPr id="8" name="Imagen 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0" y="870857"/>
              <a:ext cx="12194010" cy="1248229"/>
            </a:xfrm>
            <a:prstGeom prst="rect">
              <a:avLst/>
            </a:prstGeom>
          </p:spPr>
        </p:pic>
        <p:sp>
          <p:nvSpPr>
            <p:cNvPr id="9" name="Rectángulo 8"/>
            <p:cNvSpPr/>
            <p:nvPr userDrawn="1"/>
          </p:nvSpPr>
          <p:spPr bwMode="auto">
            <a:xfrm>
              <a:off x="0" y="864652"/>
              <a:ext cx="12179494" cy="1248229"/>
            </a:xfrm>
            <a:prstGeom prst="rect">
              <a:avLst/>
            </a:prstGeom>
            <a:solidFill>
              <a:srgbClr val="003366">
                <a:alpha val="42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4443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8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3"/>
            <p:cNvSpPr>
              <a:spLocks noChangeArrowheads="1"/>
            </p:cNvSpPr>
            <p:nvPr userDrawn="1"/>
          </p:nvSpPr>
          <p:spPr bwMode="auto">
            <a:xfrm>
              <a:off x="5066099" y="1173094"/>
              <a:ext cx="6833799" cy="689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 algn="in">
                  <a:solidFill>
                    <a:srgbClr val="8CADAE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5D1D7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 eaLnBrk="0" hangingPunct="0"/>
              <a:r>
                <a:rPr lang="es-ES" sz="2000" b="1" dirty="0">
                  <a:solidFill>
                    <a:srgbClr val="FFFFFF"/>
                  </a:solidFill>
                  <a:latin typeface="Calibri Light" panose="020F0302020204030204" pitchFamily="34" charset="0"/>
                </a:rPr>
                <a:t>Instituto de Energía Eléctrica</a:t>
              </a:r>
            </a:p>
            <a:p>
              <a:pPr algn="r" eaLnBrk="0" hangingPunct="0"/>
              <a:r>
                <a:rPr lang="es-ES" sz="2000" dirty="0">
                  <a:solidFill>
                    <a:schemeClr val="bg1"/>
                  </a:solidFill>
                </a:rPr>
                <a:t>Universidad Nacional de San Juan ‒ CONICET</a:t>
              </a:r>
            </a:p>
            <a:p>
              <a:pPr lvl="0" algn="r" eaLnBrk="0" hangingPunct="0">
                <a:spcBef>
                  <a:spcPts val="600"/>
                </a:spcBef>
              </a:pPr>
              <a:endParaRPr kumimoji="0" lang="es-E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</p:grpSp>
      <p:pic>
        <p:nvPicPr>
          <p:cNvPr id="11" name="Picture 8" descr="LogoUNSJ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38"/>
          <a:stretch>
            <a:fillRect/>
          </a:stretch>
        </p:blipFill>
        <p:spPr bwMode="auto">
          <a:xfrm>
            <a:off x="485539" y="5256994"/>
            <a:ext cx="1411023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898" y="5526049"/>
            <a:ext cx="1554741" cy="87630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88658" y="-43789"/>
            <a:ext cx="1847248" cy="1457070"/>
          </a:xfrm>
          <a:prstGeom prst="rect">
            <a:avLst/>
          </a:prstGeom>
        </p:spPr>
      </p:pic>
      <p:sp>
        <p:nvSpPr>
          <p:cNvPr id="16" name="Subtítulo 2"/>
          <p:cNvSpPr txBox="1">
            <a:spLocks/>
          </p:cNvSpPr>
          <p:nvPr userDrawn="1"/>
        </p:nvSpPr>
        <p:spPr>
          <a:xfrm>
            <a:off x="1519878" y="3721489"/>
            <a:ext cx="9144000" cy="508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000" dirty="0"/>
          </a:p>
        </p:txBody>
      </p:sp>
      <p:sp>
        <p:nvSpPr>
          <p:cNvPr id="17" name="Subtítulo 2"/>
          <p:cNvSpPr txBox="1">
            <a:spLocks/>
          </p:cNvSpPr>
          <p:nvPr userDrawn="1"/>
        </p:nvSpPr>
        <p:spPr>
          <a:xfrm>
            <a:off x="1515756" y="4343442"/>
            <a:ext cx="9144000" cy="6157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000" dirty="0"/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4222030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apositiva Cuer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439564" y="225082"/>
            <a:ext cx="10515600" cy="707162"/>
          </a:xfrm>
        </p:spPr>
        <p:txBody>
          <a:bodyPr>
            <a:normAutofit/>
          </a:bodyPr>
          <a:lstStyle>
            <a:lvl1pPr>
              <a:defRPr sz="2800" baseline="0">
                <a:latin typeface="+mn-lt"/>
              </a:defRPr>
            </a:lvl1pPr>
          </a:lstStyle>
          <a:p>
            <a:r>
              <a:rPr lang="es-ES" dirty="0"/>
              <a:t>Título de la diapositiva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48947" y="1397250"/>
            <a:ext cx="10515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1162270" y="6356350"/>
            <a:ext cx="718752" cy="365125"/>
          </a:xfrm>
        </p:spPr>
        <p:txBody>
          <a:bodyPr/>
          <a:lstStyle/>
          <a:p>
            <a:fld id="{07DCE3EF-0556-46A8-A1FE-AF3233F300DB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7" name="Rectangle 3"/>
          <p:cNvSpPr>
            <a:spLocks noChangeArrowheads="1"/>
          </p:cNvSpPr>
          <p:nvPr userDrawn="1"/>
        </p:nvSpPr>
        <p:spPr bwMode="auto">
          <a:xfrm rot="16200000">
            <a:off x="-41149" y="5725646"/>
            <a:ext cx="1184110" cy="87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in">
                <a:solidFill>
                  <a:srgbClr val="8CADA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5D1D7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5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EE" panose="02000503020000020003" pitchFamily="2" charset="0"/>
              </a:rPr>
              <a:t>IEE</a:t>
            </a:r>
            <a:endParaRPr kumimoji="0" lang="es-ES" sz="5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-236279" y="5192875"/>
            <a:ext cx="1847248" cy="145707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897446"/>
            <a:ext cx="12219733" cy="10408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771" y="216844"/>
            <a:ext cx="1703918" cy="586357"/>
          </a:xfrm>
          <a:prstGeom prst="rect">
            <a:avLst/>
          </a:prstGeom>
        </p:spPr>
      </p:pic>
      <p:pic>
        <p:nvPicPr>
          <p:cNvPr id="14" name="Imagen 2">
            <a:extLst>
              <a:ext uri="{FF2B5EF4-FFF2-40B4-BE49-F238E27FC236}">
                <a16:creationId xmlns:a16="http://schemas.microsoft.com/office/drawing/2014/main" id="{4398282A-4377-4113-A4C0-98615497C66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220" y="235828"/>
            <a:ext cx="1197539" cy="592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925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apositiva Cuerpo sin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439564" y="225082"/>
            <a:ext cx="10515600" cy="707162"/>
          </a:xfrm>
        </p:spPr>
        <p:txBody>
          <a:bodyPr>
            <a:normAutofit/>
          </a:bodyPr>
          <a:lstStyle>
            <a:lvl1pPr>
              <a:defRPr sz="2800" baseline="0">
                <a:latin typeface="+mn-lt"/>
              </a:defRPr>
            </a:lvl1pPr>
          </a:lstStyle>
          <a:p>
            <a:r>
              <a:rPr lang="es-ES" dirty="0"/>
              <a:t>Título de la diapositiva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48947" y="1397250"/>
            <a:ext cx="10515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1162270" y="6356350"/>
            <a:ext cx="718752" cy="365125"/>
          </a:xfrm>
        </p:spPr>
        <p:txBody>
          <a:bodyPr/>
          <a:lstStyle/>
          <a:p>
            <a:fld id="{07DCE3EF-0556-46A8-A1FE-AF3233F300DB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7" name="Rectangle 3"/>
          <p:cNvSpPr>
            <a:spLocks noChangeArrowheads="1"/>
          </p:cNvSpPr>
          <p:nvPr userDrawn="1"/>
        </p:nvSpPr>
        <p:spPr bwMode="auto">
          <a:xfrm rot="16200000">
            <a:off x="-41149" y="5725646"/>
            <a:ext cx="1184110" cy="87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in">
                <a:solidFill>
                  <a:srgbClr val="8CADA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5D1D7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5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EE" panose="02000503020000020003" pitchFamily="2" charset="0"/>
              </a:rPr>
              <a:t>IEE</a:t>
            </a:r>
            <a:endParaRPr kumimoji="0" lang="es-ES" sz="5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grpSp>
        <p:nvGrpSpPr>
          <p:cNvPr id="8" name="Grupo 7"/>
          <p:cNvGrpSpPr/>
          <p:nvPr userDrawn="1"/>
        </p:nvGrpSpPr>
        <p:grpSpPr>
          <a:xfrm>
            <a:off x="0" y="-15875"/>
            <a:ext cx="1254432" cy="6858000"/>
            <a:chOff x="1075930" y="-1"/>
            <a:chExt cx="1254432" cy="6858000"/>
          </a:xfrm>
        </p:grpSpPr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1722752" y="2804885"/>
              <a:ext cx="6857999" cy="1248229"/>
            </a:xfrm>
            <a:prstGeom prst="rect">
              <a:avLst/>
            </a:prstGeom>
          </p:spPr>
        </p:pic>
        <p:sp>
          <p:nvSpPr>
            <p:cNvPr id="10" name="Rectángulo 9"/>
            <p:cNvSpPr/>
            <p:nvPr/>
          </p:nvSpPr>
          <p:spPr bwMode="auto">
            <a:xfrm rot="16200000">
              <a:off x="-1728955" y="2804884"/>
              <a:ext cx="6858000" cy="1248229"/>
            </a:xfrm>
            <a:prstGeom prst="rect">
              <a:avLst/>
            </a:prstGeom>
            <a:solidFill>
              <a:srgbClr val="003366">
                <a:alpha val="42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43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8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-236279" y="5192875"/>
            <a:ext cx="1847248" cy="145707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897446"/>
            <a:ext cx="12219733" cy="10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88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56F62-176B-42E0-8278-015A4FC5E81E}" type="datetime1">
              <a:rPr lang="es-ES" smtClean="0"/>
              <a:t>05/07/2021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CE3EF-0556-46A8-A1FE-AF3233F300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2154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54443" y="1343936"/>
            <a:ext cx="10099589" cy="999601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</a:pPr>
            <a:r>
              <a:rPr lang="es-ES" sz="3600" b="1" dirty="0"/>
              <a:t>Diseño de EETT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005854" y="3214695"/>
            <a:ext cx="10099589" cy="999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s-AR" b="1" dirty="0"/>
              <a:t>MÓDULO I </a:t>
            </a:r>
          </a:p>
          <a:p>
            <a:r>
              <a:rPr lang="es-AR" b="1" dirty="0"/>
              <a:t>Introducción</a:t>
            </a:r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6818050" y="5644319"/>
            <a:ext cx="5237826" cy="508643"/>
          </a:xfrm>
        </p:spPr>
        <p:txBody>
          <a:bodyPr>
            <a:noAutofit/>
          </a:bodyPr>
          <a:lstStyle/>
          <a:p>
            <a:r>
              <a:rPr lang="es-AR" sz="3200" dirty="0"/>
              <a:t>Prof. XXX</a:t>
            </a:r>
          </a:p>
        </p:txBody>
      </p:sp>
    </p:spTree>
    <p:extLst>
      <p:ext uri="{BB962C8B-B14F-4D97-AF65-F5344CB8AC3E}">
        <p14:creationId xmlns:p14="http://schemas.microsoft.com/office/powerpoint/2010/main" val="1823828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Objetivos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CE3EF-0556-46A8-A1FE-AF3233F300DB}" type="slidenum">
              <a:rPr lang="es-ES" smtClean="0"/>
              <a:t>2</a:t>
            </a:fld>
            <a:endParaRPr lang="es-E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9CF16B0-5FBD-445A-BC82-F691D62DCD0A}"/>
              </a:ext>
            </a:extLst>
          </p:cNvPr>
          <p:cNvSpPr/>
          <p:nvPr/>
        </p:nvSpPr>
        <p:spPr>
          <a:xfrm>
            <a:off x="4660900" y="5201027"/>
            <a:ext cx="115570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D610268-DFA5-4255-BE5D-DA7F395892A7}"/>
              </a:ext>
            </a:extLst>
          </p:cNvPr>
          <p:cNvSpPr/>
          <p:nvPr/>
        </p:nvSpPr>
        <p:spPr>
          <a:xfrm>
            <a:off x="1084816" y="1809933"/>
            <a:ext cx="100774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Establecer las características de diseño electromecánico de las Estaciones Transformadoras de 33/13,2 kV y 132/33/13,2 kV. Comprende los estudios de suelo para el montaje de equipos y sala de control, bases de los transformadores de potencia, etc.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2B70967-E302-403E-AC35-6A0915FEBA37}"/>
              </a:ext>
            </a:extLst>
          </p:cNvPr>
          <p:cNvSpPr/>
          <p:nvPr/>
        </p:nvSpPr>
        <p:spPr>
          <a:xfrm>
            <a:off x="1084816" y="3181367"/>
            <a:ext cx="103756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Establecer conocimiento de todo el Equipamiento Eléctrico, como Descargadores de Sobretensión, Transformadores de Tensión, Transformadores de Intensidad, Transformadores de potencia, Interruptores Automáticos de Potencia y Seccionadores Convencionales. Se estudian los modernos equipos como los Compact y los Combine, según IEC 62271. Cubre totalmente las protecciones propias de las Estaciones Transformadoras. </a:t>
            </a:r>
            <a:r>
              <a:rPr lang="es-ES" dirty="0">
                <a:highlight>
                  <a:srgbClr val="FFFF00"/>
                </a:highlight>
              </a:rPr>
              <a:t>Se presenta un </a:t>
            </a:r>
            <a:r>
              <a:rPr lang="es-ES" dirty="0" err="1">
                <a:highlight>
                  <a:srgbClr val="FFFF00"/>
                </a:highlight>
              </a:rPr>
              <a:t>Check</a:t>
            </a:r>
            <a:r>
              <a:rPr lang="es-ES" dirty="0">
                <a:highlight>
                  <a:srgbClr val="FFFF00"/>
                </a:highlight>
              </a:rPr>
              <a:t> </a:t>
            </a:r>
            <a:r>
              <a:rPr lang="es-ES" dirty="0" err="1">
                <a:highlight>
                  <a:srgbClr val="FFFF00"/>
                </a:highlight>
              </a:rPr>
              <a:t>List</a:t>
            </a:r>
            <a:r>
              <a:rPr lang="es-ES" dirty="0">
                <a:highlight>
                  <a:srgbClr val="FFFF00"/>
                </a:highlight>
              </a:rPr>
              <a:t> para la puesta en servicio de Estaciones Transformadoras.</a:t>
            </a:r>
          </a:p>
        </p:txBody>
      </p:sp>
    </p:spTree>
    <p:extLst>
      <p:ext uri="{BB962C8B-B14F-4D97-AF65-F5344CB8AC3E}">
        <p14:creationId xmlns:p14="http://schemas.microsoft.com/office/powerpoint/2010/main" val="95216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Dirigido a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CE3EF-0556-46A8-A1FE-AF3233F300DB}" type="slidenum">
              <a:rPr lang="es-ES" smtClean="0"/>
              <a:t>3</a:t>
            </a:fld>
            <a:endParaRPr lang="es-E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9CF16B0-5FBD-445A-BC82-F691D62DCD0A}"/>
              </a:ext>
            </a:extLst>
          </p:cNvPr>
          <p:cNvSpPr/>
          <p:nvPr/>
        </p:nvSpPr>
        <p:spPr>
          <a:xfrm>
            <a:off x="4660900" y="5201027"/>
            <a:ext cx="115570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2B70967-E302-403E-AC35-6A0915FEBA37}"/>
              </a:ext>
            </a:extLst>
          </p:cNvPr>
          <p:cNvSpPr/>
          <p:nvPr/>
        </p:nvSpPr>
        <p:spPr>
          <a:xfrm>
            <a:off x="1084816" y="3181367"/>
            <a:ext cx="10375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El curso deberá estar orientado a </a:t>
            </a:r>
            <a:r>
              <a:rPr lang="es-ES" dirty="0">
                <a:highlight>
                  <a:srgbClr val="00FF00"/>
                </a:highlight>
              </a:rPr>
              <a:t>ingenieros, técnicos, y personal de proyecto,</a:t>
            </a:r>
            <a:r>
              <a:rPr lang="es-ES" dirty="0"/>
              <a:t> cálculo, dirección técnica, inspección y mantenimiento de Estaciones Transformadoras.</a:t>
            </a:r>
          </a:p>
        </p:txBody>
      </p:sp>
    </p:spTree>
    <p:extLst>
      <p:ext uri="{BB962C8B-B14F-4D97-AF65-F5344CB8AC3E}">
        <p14:creationId xmlns:p14="http://schemas.microsoft.com/office/powerpoint/2010/main" val="3483005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16374"/>
            <a:ext cx="10515600" cy="707162"/>
          </a:xfrm>
        </p:spPr>
        <p:txBody>
          <a:bodyPr/>
          <a:lstStyle/>
          <a:p>
            <a:r>
              <a:rPr lang="es-AR" dirty="0"/>
              <a:t>Contenido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CE3EF-0556-46A8-A1FE-AF3233F300DB}" type="slidenum">
              <a:rPr lang="es-ES" smtClean="0"/>
              <a:t>4</a:t>
            </a:fld>
            <a:endParaRPr lang="es-E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9CF16B0-5FBD-445A-BC82-F691D62DCD0A}"/>
              </a:ext>
            </a:extLst>
          </p:cNvPr>
          <p:cNvSpPr/>
          <p:nvPr/>
        </p:nvSpPr>
        <p:spPr>
          <a:xfrm>
            <a:off x="4660900" y="5201027"/>
            <a:ext cx="115570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9BBB98D-036B-42FE-9DDD-788EAA962132}"/>
              </a:ext>
            </a:extLst>
          </p:cNvPr>
          <p:cNvSpPr/>
          <p:nvPr/>
        </p:nvSpPr>
        <p:spPr>
          <a:xfrm>
            <a:off x="991519" y="1287641"/>
            <a:ext cx="1017075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" b="1" dirty="0"/>
              <a:t>Introducción – Alta tensión en sistemas eléctricos de potencia (1 hora – </a:t>
            </a:r>
            <a:r>
              <a:rPr lang="es-ES" b="1" dirty="0" err="1"/>
              <a:t>Küchler</a:t>
            </a:r>
            <a:r>
              <a:rPr lang="es-ES" b="1" dirty="0"/>
              <a:t> – </a:t>
            </a:r>
            <a:r>
              <a:rPr lang="es-ES" b="1" dirty="0">
                <a:highlight>
                  <a:srgbClr val="FFFF00"/>
                </a:highlight>
              </a:rPr>
              <a:t>Revisar AEA</a:t>
            </a:r>
            <a:r>
              <a:rPr lang="es-ES" b="1" dirty="0"/>
              <a:t>)</a:t>
            </a:r>
          </a:p>
          <a:p>
            <a:pPr marL="342900" indent="-342900">
              <a:buFont typeface="+mj-lt"/>
              <a:buAutoNum type="arabicPeriod"/>
            </a:pPr>
            <a:endParaRPr lang="es-ES" b="1" dirty="0"/>
          </a:p>
          <a:p>
            <a:pPr marL="342900" indent="-342900">
              <a:buFont typeface="+mj-lt"/>
              <a:buAutoNum type="arabicPeriod"/>
            </a:pPr>
            <a:endParaRPr lang="es-ES" b="1" dirty="0"/>
          </a:p>
          <a:p>
            <a:pPr marL="342900" indent="-342900">
              <a:buFont typeface="+mj-lt"/>
              <a:buAutoNum type="arabicPeriod"/>
            </a:pPr>
            <a:r>
              <a:rPr lang="es-ES" b="1" dirty="0"/>
              <a:t>Estaciones Transformadoras (5 horas – </a:t>
            </a:r>
            <a:r>
              <a:rPr lang="es-ES" b="1" dirty="0">
                <a:highlight>
                  <a:srgbClr val="00FF00"/>
                </a:highlight>
              </a:rPr>
              <a:t>Gastón - Guille</a:t>
            </a:r>
            <a:r>
              <a:rPr lang="es-ES" b="1" dirty="0"/>
              <a:t>)</a:t>
            </a:r>
          </a:p>
          <a:p>
            <a:r>
              <a:rPr lang="es-ES" dirty="0"/>
              <a:t>	2.1	Definición</a:t>
            </a:r>
          </a:p>
          <a:p>
            <a:r>
              <a:rPr lang="es-ES" dirty="0"/>
              <a:t>	2.2	Determinación de la potencia</a:t>
            </a:r>
          </a:p>
          <a:p>
            <a:r>
              <a:rPr lang="es-ES" dirty="0"/>
              <a:t>	2.3	Estudios Eléctricos</a:t>
            </a:r>
          </a:p>
          <a:p>
            <a:r>
              <a:rPr lang="es-ES" dirty="0"/>
              <a:t>	2.4	Ubicación</a:t>
            </a:r>
          </a:p>
          <a:p>
            <a:r>
              <a:rPr lang="es-ES" dirty="0"/>
              <a:t>	2.5	Tipo (interior – intemperie) </a:t>
            </a:r>
          </a:p>
          <a:p>
            <a:r>
              <a:rPr lang="es-ES" dirty="0"/>
              <a:t>	2.6 	Configuración del sistema de barras </a:t>
            </a:r>
          </a:p>
          <a:p>
            <a:r>
              <a:rPr lang="es-ES" dirty="0"/>
              <a:t>	2.7 	Sistemas de barras no convencionales </a:t>
            </a:r>
          </a:p>
          <a:p>
            <a:r>
              <a:rPr lang="es-ES" dirty="0"/>
              <a:t>	2.8 	Disponibilidad de las EETT </a:t>
            </a:r>
          </a:p>
          <a:p>
            <a:r>
              <a:rPr lang="es-ES" dirty="0"/>
              <a:t>	2.9 	EETT Móviles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8D0B425-9F70-4E75-80E4-34AED7314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167" y="1615759"/>
            <a:ext cx="4274479" cy="440966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5EDCD75-11AB-4B0F-8482-1F9365050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0230" y="2821576"/>
            <a:ext cx="3025067" cy="163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852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16374"/>
            <a:ext cx="10515600" cy="707162"/>
          </a:xfrm>
        </p:spPr>
        <p:txBody>
          <a:bodyPr/>
          <a:lstStyle/>
          <a:p>
            <a:r>
              <a:rPr lang="es-AR" dirty="0"/>
              <a:t>Contenido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CE3EF-0556-46A8-A1FE-AF3233F300DB}" type="slidenum">
              <a:rPr lang="es-ES" smtClean="0"/>
              <a:t>5</a:t>
            </a:fld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9BBB98D-036B-42FE-9DDD-788EAA962132}"/>
              </a:ext>
            </a:extLst>
          </p:cNvPr>
          <p:cNvSpPr/>
          <p:nvPr/>
        </p:nvSpPr>
        <p:spPr>
          <a:xfrm>
            <a:off x="991519" y="1287641"/>
            <a:ext cx="1017075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b="1" dirty="0"/>
          </a:p>
          <a:p>
            <a:pPr marL="342900" indent="-342900">
              <a:buFont typeface="+mj-lt"/>
              <a:buAutoNum type="arabicPeriod"/>
            </a:pPr>
            <a:endParaRPr lang="es-ES" b="1" dirty="0"/>
          </a:p>
          <a:p>
            <a:pPr marL="342900" indent="-342900">
              <a:buFont typeface="+mj-lt"/>
              <a:buAutoNum type="arabicPeriod" startAt="3"/>
            </a:pPr>
            <a:r>
              <a:rPr lang="es-ES" b="1" dirty="0"/>
              <a:t>Elementos estructurales (Adriel – Miguel – 6 horas)</a:t>
            </a:r>
          </a:p>
          <a:p>
            <a:r>
              <a:rPr lang="es-ES" dirty="0"/>
              <a:t>	</a:t>
            </a:r>
          </a:p>
          <a:p>
            <a:r>
              <a:rPr lang="es-ES" dirty="0"/>
              <a:t>	</a:t>
            </a:r>
            <a:r>
              <a:rPr lang="es-ES" dirty="0">
                <a:highlight>
                  <a:srgbClr val="FFFF00"/>
                </a:highlight>
              </a:rPr>
              <a:t>3.1 	Terreno. Geología, topología (generalidades)</a:t>
            </a:r>
          </a:p>
          <a:p>
            <a:r>
              <a:rPr lang="es-ES" dirty="0"/>
              <a:t>	</a:t>
            </a:r>
            <a:r>
              <a:rPr lang="es-ES" dirty="0">
                <a:highlight>
                  <a:srgbClr val="FFFF00"/>
                </a:highlight>
              </a:rPr>
              <a:t>3.2 	Fundaciones (generalidades)</a:t>
            </a:r>
          </a:p>
          <a:p>
            <a:r>
              <a:rPr lang="es-ES" dirty="0"/>
              <a:t>	</a:t>
            </a:r>
            <a:r>
              <a:rPr lang="es-ES" dirty="0">
                <a:highlight>
                  <a:srgbClr val="FFFF00"/>
                </a:highlight>
              </a:rPr>
              <a:t>3.3 	Elementos de soporte de equipos (generalidades)</a:t>
            </a:r>
          </a:p>
          <a:p>
            <a:r>
              <a:rPr lang="es-ES" dirty="0"/>
              <a:t>	3.4 	Canalizaciones </a:t>
            </a:r>
          </a:p>
          <a:p>
            <a:r>
              <a:rPr lang="es-ES" dirty="0"/>
              <a:t>	3.5 	Pórticos</a:t>
            </a:r>
          </a:p>
          <a:p>
            <a:r>
              <a:rPr lang="es-ES" dirty="0"/>
              <a:t>	3.6 	Protección contra descargas atmosféricas</a:t>
            </a:r>
          </a:p>
          <a:p>
            <a:r>
              <a:rPr lang="es-ES" dirty="0"/>
              <a:t>	3.7 	Edificios</a:t>
            </a:r>
          </a:p>
          <a:p>
            <a:r>
              <a:rPr lang="es-ES" dirty="0"/>
              <a:t>	3.8 	Cierre perimetral</a:t>
            </a:r>
          </a:p>
          <a:p>
            <a:r>
              <a:rPr lang="es-ES" dirty="0"/>
              <a:t>	3.9 	Audiencia Pública. Impacto Ambiental</a:t>
            </a:r>
          </a:p>
          <a:p>
            <a:r>
              <a:rPr lang="es-ES" dirty="0"/>
              <a:t>	3.10 	Sistemas de Protección Contra Incendio</a:t>
            </a:r>
          </a:p>
        </p:txBody>
      </p:sp>
    </p:spTree>
    <p:extLst>
      <p:ext uri="{BB962C8B-B14F-4D97-AF65-F5344CB8AC3E}">
        <p14:creationId xmlns:p14="http://schemas.microsoft.com/office/powerpoint/2010/main" val="2879914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16374"/>
            <a:ext cx="10515600" cy="707162"/>
          </a:xfrm>
        </p:spPr>
        <p:txBody>
          <a:bodyPr/>
          <a:lstStyle/>
          <a:p>
            <a:r>
              <a:rPr lang="es-AR" dirty="0"/>
              <a:t>Contenido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CE3EF-0556-46A8-A1FE-AF3233F300DB}" type="slidenum">
              <a:rPr lang="es-ES" smtClean="0"/>
              <a:t>6</a:t>
            </a:fld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9BBB98D-036B-42FE-9DDD-788EAA962132}"/>
              </a:ext>
            </a:extLst>
          </p:cNvPr>
          <p:cNvSpPr/>
          <p:nvPr/>
        </p:nvSpPr>
        <p:spPr>
          <a:xfrm>
            <a:off x="991519" y="1287641"/>
            <a:ext cx="1017075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4"/>
            </a:pPr>
            <a:r>
              <a:rPr lang="es-ES" b="1" dirty="0"/>
              <a:t>Equipos de alta tensión (Miguel – Andrés – LAT - Adriel  - 8- horas - )</a:t>
            </a:r>
          </a:p>
          <a:p>
            <a:r>
              <a:rPr lang="es-ES" dirty="0"/>
              <a:t>	</a:t>
            </a:r>
          </a:p>
          <a:p>
            <a:r>
              <a:rPr lang="es-ES" dirty="0"/>
              <a:t>	4.1 	Transformadores de potencia </a:t>
            </a:r>
          </a:p>
          <a:p>
            <a:r>
              <a:rPr lang="es-ES" dirty="0"/>
              <a:t>	4.2 	Reactores de neutro</a:t>
            </a:r>
          </a:p>
          <a:p>
            <a:r>
              <a:rPr lang="es-ES" dirty="0"/>
              <a:t>	4.3 	Transformadores de S. Aux.</a:t>
            </a:r>
          </a:p>
          <a:p>
            <a:r>
              <a:rPr lang="es-ES" dirty="0"/>
              <a:t>	4.4 	Malla de puesta a tierra. Acoplamiento entre puestas a tierra (LAT) </a:t>
            </a:r>
          </a:p>
          <a:p>
            <a:r>
              <a:rPr lang="es-ES" dirty="0"/>
              <a:t>	4.5 	Interruptores automáticos de potencia</a:t>
            </a:r>
          </a:p>
          <a:p>
            <a:r>
              <a:rPr lang="es-ES" dirty="0"/>
              <a:t>	4.6 	Seccionadores</a:t>
            </a:r>
          </a:p>
          <a:p>
            <a:r>
              <a:rPr lang="es-ES" dirty="0"/>
              <a:t>	4.7 	Transformadores de intensidad</a:t>
            </a:r>
          </a:p>
          <a:p>
            <a:r>
              <a:rPr lang="es-ES" dirty="0"/>
              <a:t>	4.8 	Transformadores de tensión </a:t>
            </a:r>
          </a:p>
          <a:p>
            <a:r>
              <a:rPr lang="es-ES" dirty="0"/>
              <a:t>	4.9 	Descargadores de sobretensión</a:t>
            </a:r>
          </a:p>
          <a:p>
            <a:r>
              <a:rPr lang="es-ES" dirty="0"/>
              <a:t>	4.10 	Celdas primarias. Centros de Distribución (</a:t>
            </a:r>
            <a:r>
              <a:rPr lang="es-ES" dirty="0">
                <a:highlight>
                  <a:srgbClr val="00FF00"/>
                </a:highlight>
              </a:rPr>
              <a:t>Adriel)</a:t>
            </a:r>
          </a:p>
          <a:p>
            <a:r>
              <a:rPr lang="es-ES" dirty="0"/>
              <a:t>	4.11 	Batería de Capacitores</a:t>
            </a:r>
          </a:p>
          <a:p>
            <a:r>
              <a:rPr lang="es-ES" dirty="0"/>
              <a:t>	4.12 	CAS. Cable Armado Subterráneo (LAT) </a:t>
            </a:r>
          </a:p>
        </p:txBody>
      </p:sp>
    </p:spTree>
    <p:extLst>
      <p:ext uri="{BB962C8B-B14F-4D97-AF65-F5344CB8AC3E}">
        <p14:creationId xmlns:p14="http://schemas.microsoft.com/office/powerpoint/2010/main" val="2496237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16374"/>
            <a:ext cx="10515600" cy="707162"/>
          </a:xfrm>
        </p:spPr>
        <p:txBody>
          <a:bodyPr/>
          <a:lstStyle/>
          <a:p>
            <a:r>
              <a:rPr lang="es-AR" dirty="0"/>
              <a:t>Contenido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CE3EF-0556-46A8-A1FE-AF3233F300DB}" type="slidenum">
              <a:rPr lang="es-ES" smtClean="0"/>
              <a:t>7</a:t>
            </a:fld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9BBB98D-036B-42FE-9DDD-788EAA962132}"/>
              </a:ext>
            </a:extLst>
          </p:cNvPr>
          <p:cNvSpPr/>
          <p:nvPr/>
        </p:nvSpPr>
        <p:spPr>
          <a:xfrm>
            <a:off x="991519" y="1287641"/>
            <a:ext cx="1017075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5"/>
            </a:pPr>
            <a:r>
              <a:rPr lang="es-ES" b="1" dirty="0"/>
              <a:t>Protección y Medición (John Morales - 6 horas)</a:t>
            </a:r>
          </a:p>
          <a:p>
            <a:r>
              <a:rPr lang="es-ES" dirty="0"/>
              <a:t>	</a:t>
            </a:r>
          </a:p>
          <a:p>
            <a:r>
              <a:rPr lang="es-ES" dirty="0"/>
              <a:t>	5.1 	Protección de Transformadores de Potencia</a:t>
            </a:r>
          </a:p>
          <a:p>
            <a:r>
              <a:rPr lang="es-ES" dirty="0"/>
              <a:t>	5.2 	Protección de Reactores de Neutro</a:t>
            </a:r>
          </a:p>
          <a:p>
            <a:r>
              <a:rPr lang="es-ES" dirty="0"/>
              <a:t>	5.3 	Protección de Transformadores de Distribución </a:t>
            </a:r>
          </a:p>
          <a:p>
            <a:r>
              <a:rPr lang="es-ES" dirty="0"/>
              <a:t>	5.4 	Protección de CAS</a:t>
            </a:r>
          </a:p>
          <a:p>
            <a:r>
              <a:rPr lang="es-ES" dirty="0"/>
              <a:t>	5.5 	Protección de Batería de Capacitores</a:t>
            </a:r>
          </a:p>
          <a:p>
            <a:r>
              <a:rPr lang="es-ES" dirty="0"/>
              <a:t>	5.6 	Mediciones SMEC</a:t>
            </a:r>
          </a:p>
        </p:txBody>
      </p:sp>
    </p:spTree>
    <p:extLst>
      <p:ext uri="{BB962C8B-B14F-4D97-AF65-F5344CB8AC3E}">
        <p14:creationId xmlns:p14="http://schemas.microsoft.com/office/powerpoint/2010/main" val="2428661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16374"/>
            <a:ext cx="10515600" cy="707162"/>
          </a:xfrm>
        </p:spPr>
        <p:txBody>
          <a:bodyPr/>
          <a:lstStyle/>
          <a:p>
            <a:r>
              <a:rPr lang="es-AR" dirty="0"/>
              <a:t>Contenido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CE3EF-0556-46A8-A1FE-AF3233F300DB}" type="slidenum">
              <a:rPr lang="es-ES" smtClean="0"/>
              <a:t>8</a:t>
            </a:fld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9BBB98D-036B-42FE-9DDD-788EAA962132}"/>
              </a:ext>
            </a:extLst>
          </p:cNvPr>
          <p:cNvSpPr/>
          <p:nvPr/>
        </p:nvSpPr>
        <p:spPr>
          <a:xfrm>
            <a:off x="991519" y="1287641"/>
            <a:ext cx="1017075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6"/>
            </a:pPr>
            <a:r>
              <a:rPr lang="es-ES" b="1" dirty="0"/>
              <a:t>Distancias eléctricas (LAT – 6 horas - )</a:t>
            </a:r>
          </a:p>
          <a:p>
            <a:r>
              <a:rPr lang="es-ES" dirty="0"/>
              <a:t>	</a:t>
            </a:r>
          </a:p>
          <a:p>
            <a:r>
              <a:rPr lang="es-ES" dirty="0"/>
              <a:t>	6.1 	BIL</a:t>
            </a:r>
          </a:p>
          <a:p>
            <a:r>
              <a:rPr lang="es-ES" dirty="0"/>
              <a:t>	6.2 	Distancias disruptivas a tierra </a:t>
            </a:r>
          </a:p>
          <a:p>
            <a:r>
              <a:rPr lang="es-ES" dirty="0"/>
              <a:t>	6.3 	Distancias disruptivas por descargas atmosféricas </a:t>
            </a:r>
          </a:p>
          <a:p>
            <a:r>
              <a:rPr lang="es-ES" dirty="0"/>
              <a:t>	6.4 	Distancias disruptivas por maniobras</a:t>
            </a:r>
          </a:p>
          <a:p>
            <a:r>
              <a:rPr lang="es-ES" dirty="0"/>
              <a:t>	6.5 	Distancias reducidas</a:t>
            </a:r>
          </a:p>
          <a:p>
            <a:r>
              <a:rPr lang="es-ES" dirty="0"/>
              <a:t>	6.6 	Distancia de aislación superficial de aisladores</a:t>
            </a:r>
          </a:p>
          <a:p>
            <a:r>
              <a:rPr lang="es-ES" dirty="0"/>
              <a:t>	6.7 	Distancias de seguridad</a:t>
            </a:r>
          </a:p>
          <a:p>
            <a:r>
              <a:rPr lang="es-ES" dirty="0"/>
              <a:t>	6.8 	Distancias de vínculo</a:t>
            </a:r>
          </a:p>
          <a:p>
            <a:r>
              <a:rPr lang="es-ES" dirty="0"/>
              <a:t>	6.9 	Distancias de diseño</a:t>
            </a:r>
          </a:p>
          <a:p>
            <a:r>
              <a:rPr lang="es-ES" dirty="0"/>
              <a:t>	6.10 	Distancias fase a tierra y fase a fase</a:t>
            </a:r>
          </a:p>
          <a:p>
            <a:r>
              <a:rPr lang="es-ES" dirty="0"/>
              <a:t>	6.11 	Alturas de barras y de equipos</a:t>
            </a:r>
          </a:p>
        </p:txBody>
      </p:sp>
    </p:spTree>
    <p:extLst>
      <p:ext uri="{BB962C8B-B14F-4D97-AF65-F5344CB8AC3E}">
        <p14:creationId xmlns:p14="http://schemas.microsoft.com/office/powerpoint/2010/main" val="3786848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16374"/>
            <a:ext cx="10515600" cy="707162"/>
          </a:xfrm>
        </p:spPr>
        <p:txBody>
          <a:bodyPr/>
          <a:lstStyle/>
          <a:p>
            <a:r>
              <a:rPr lang="es-AR" dirty="0"/>
              <a:t>Contenido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CE3EF-0556-46A8-A1FE-AF3233F300DB}" type="slidenum">
              <a:rPr lang="es-ES" smtClean="0"/>
              <a:t>9</a:t>
            </a:fld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9BBB98D-036B-42FE-9DDD-788EAA962132}"/>
              </a:ext>
            </a:extLst>
          </p:cNvPr>
          <p:cNvSpPr/>
          <p:nvPr/>
        </p:nvSpPr>
        <p:spPr>
          <a:xfrm>
            <a:off x="991519" y="1287641"/>
            <a:ext cx="1017075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7"/>
            </a:pPr>
            <a:r>
              <a:rPr lang="es-ES" b="1" dirty="0"/>
              <a:t>Servicios Auxiliares (Miguel - Gastón- 4 horas)</a:t>
            </a:r>
          </a:p>
          <a:p>
            <a:r>
              <a:rPr lang="es-ES" dirty="0"/>
              <a:t>	</a:t>
            </a:r>
          </a:p>
          <a:p>
            <a:r>
              <a:rPr lang="es-ES" dirty="0"/>
              <a:t>	7.1 	Sistema de corriente alterna </a:t>
            </a:r>
          </a:p>
          <a:p>
            <a:r>
              <a:rPr lang="es-ES" dirty="0"/>
              <a:t>	7.2 	Iluminación de playa</a:t>
            </a:r>
          </a:p>
          <a:p>
            <a:r>
              <a:rPr lang="es-ES" dirty="0"/>
              <a:t>	7.3 	Sistema de corriente continua</a:t>
            </a:r>
          </a:p>
          <a:p>
            <a:r>
              <a:rPr lang="es-ES" dirty="0"/>
              <a:t>	7.4 	Baterías</a:t>
            </a:r>
          </a:p>
          <a:p>
            <a:r>
              <a:rPr lang="es-ES" dirty="0"/>
              <a:t>	7.5 	Cargadores de baterías</a:t>
            </a:r>
          </a:p>
        </p:txBody>
      </p:sp>
    </p:spTree>
    <p:extLst>
      <p:ext uri="{BB962C8B-B14F-4D97-AF65-F5344CB8AC3E}">
        <p14:creationId xmlns:p14="http://schemas.microsoft.com/office/powerpoint/2010/main" val="3586027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16374"/>
            <a:ext cx="10515600" cy="707162"/>
          </a:xfrm>
        </p:spPr>
        <p:txBody>
          <a:bodyPr/>
          <a:lstStyle/>
          <a:p>
            <a:r>
              <a:rPr lang="es-AR" dirty="0"/>
              <a:t>Contenido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CE3EF-0556-46A8-A1FE-AF3233F300DB}" type="slidenum">
              <a:rPr lang="es-ES" smtClean="0"/>
              <a:t>10</a:t>
            </a:fld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9BBB98D-036B-42FE-9DDD-788EAA962132}"/>
              </a:ext>
            </a:extLst>
          </p:cNvPr>
          <p:cNvSpPr/>
          <p:nvPr/>
        </p:nvSpPr>
        <p:spPr>
          <a:xfrm>
            <a:off x="991519" y="1287641"/>
            <a:ext cx="1066708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8"/>
            </a:pPr>
            <a:r>
              <a:rPr lang="es-ES" b="1" dirty="0"/>
              <a:t>Ensayos en Campo y Puesta en Servicio de EETT (Andrés - LAT – 8 horas )</a:t>
            </a:r>
          </a:p>
          <a:p>
            <a:r>
              <a:rPr lang="es-ES" dirty="0"/>
              <a:t>	</a:t>
            </a:r>
          </a:p>
          <a:p>
            <a:r>
              <a:rPr lang="es-ES" dirty="0"/>
              <a:t>	8.1 	Descargadores de sobretensión (DSE) - </a:t>
            </a:r>
            <a:r>
              <a:rPr lang="pt-BR" dirty="0"/>
              <a:t>DSE (IRAM 2204, 2215, 2318, 2328, 2472, IEC 60099) </a:t>
            </a:r>
          </a:p>
          <a:p>
            <a:r>
              <a:rPr lang="es-ES" dirty="0"/>
              <a:t>	8.2 	Transformadores de Medida </a:t>
            </a:r>
          </a:p>
          <a:p>
            <a:r>
              <a:rPr lang="es-ES" dirty="0"/>
              <a:t>	8.3 	Transformadores de Potencia y Reactores de Neutro (Andrés Físico-Químico)</a:t>
            </a:r>
          </a:p>
          <a:p>
            <a:pPr lvl="1"/>
            <a:r>
              <a:rPr lang="es-ES" dirty="0"/>
              <a:t>	8.4 	Seccionadores e Interruptores</a:t>
            </a:r>
          </a:p>
          <a:p>
            <a:r>
              <a:rPr lang="es-ES" dirty="0"/>
              <a:t>	8.5 	Servicios Auxiliares</a:t>
            </a:r>
          </a:p>
          <a:p>
            <a:r>
              <a:rPr lang="es-ES" dirty="0"/>
              <a:t>	8.6 	Sistemas de Protección, Medición y Control</a:t>
            </a:r>
          </a:p>
          <a:p>
            <a:r>
              <a:rPr lang="es-ES" dirty="0"/>
              <a:t>	8.7 	Celdas Primarias</a:t>
            </a:r>
          </a:p>
        </p:txBody>
      </p:sp>
    </p:spTree>
    <p:extLst>
      <p:ext uri="{BB962C8B-B14F-4D97-AF65-F5344CB8AC3E}">
        <p14:creationId xmlns:p14="http://schemas.microsoft.com/office/powerpoint/2010/main" val="2219583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16374"/>
            <a:ext cx="10515600" cy="707162"/>
          </a:xfrm>
        </p:spPr>
        <p:txBody>
          <a:bodyPr/>
          <a:lstStyle/>
          <a:p>
            <a:r>
              <a:rPr lang="es-AR" dirty="0"/>
              <a:t>Contenido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CE3EF-0556-46A8-A1FE-AF3233F300DB}" type="slidenum">
              <a:rPr lang="es-ES" smtClean="0"/>
              <a:t>11</a:t>
            </a:fld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9BBB98D-036B-42FE-9DDD-788EAA962132}"/>
              </a:ext>
            </a:extLst>
          </p:cNvPr>
          <p:cNvSpPr/>
          <p:nvPr/>
        </p:nvSpPr>
        <p:spPr>
          <a:xfrm>
            <a:off x="991519" y="1287641"/>
            <a:ext cx="1017075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9"/>
            </a:pPr>
            <a:r>
              <a:rPr lang="es-ES" b="1" dirty="0"/>
              <a:t>Características principales de la IEC 61850 (John – 6 horas - )</a:t>
            </a:r>
          </a:p>
          <a:p>
            <a:r>
              <a:rPr lang="es-ES" dirty="0"/>
              <a:t>	</a:t>
            </a:r>
          </a:p>
          <a:p>
            <a:r>
              <a:rPr lang="es-ES" dirty="0"/>
              <a:t>	9.1 	Automatización de ET </a:t>
            </a:r>
          </a:p>
          <a:p>
            <a:r>
              <a:rPr lang="es-ES" dirty="0"/>
              <a:t>	9.2 	Equipamiento disponible </a:t>
            </a:r>
          </a:p>
          <a:p>
            <a:r>
              <a:rPr lang="es-ES" dirty="0"/>
              <a:t>	9.3 	Distintas arquitecturas </a:t>
            </a:r>
          </a:p>
          <a:p>
            <a:r>
              <a:rPr lang="it-IT" dirty="0"/>
              <a:t>	9.4 	La Norma IEC 61850 </a:t>
            </a:r>
          </a:p>
          <a:p>
            <a:r>
              <a:rPr lang="es-ES" dirty="0"/>
              <a:t>	9.5 	Comunicación horizontal</a:t>
            </a:r>
          </a:p>
          <a:p>
            <a:r>
              <a:rPr lang="es-ES" dirty="0"/>
              <a:t>	9.6 	Topologías </a:t>
            </a:r>
          </a:p>
          <a:p>
            <a:r>
              <a:rPr lang="es-ES" dirty="0"/>
              <a:t>	9.7 	Migración de ET a 61850 </a:t>
            </a:r>
          </a:p>
          <a:p>
            <a:r>
              <a:rPr lang="es-ES" dirty="0"/>
              <a:t>	9.8 	Protocolos de comunicación que se utilizan actualmente </a:t>
            </a:r>
          </a:p>
          <a:p>
            <a:r>
              <a:rPr lang="es-ES" dirty="0"/>
              <a:t>	9.9 	Comunicación, señalización </a:t>
            </a:r>
            <a:r>
              <a:rPr lang="es-ES"/>
              <a:t>y control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9782801"/>
      </p:ext>
    </p:extLst>
  </p:cSld>
  <p:clrMapOvr>
    <a:masterClrMapping/>
  </p:clrMapOvr>
</p:sld>
</file>

<file path=ppt/theme/theme1.xml><?xml version="1.0" encoding="utf-8"?>
<a:theme xmlns:a="http://schemas.openxmlformats.org/drawingml/2006/main" name="Patrón IEE 2017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1" id="{7C304E0D-A604-4E08-A669-280C8C9408F4}" vid="{66885175-8A9C-43DE-9D00-01F6A8E79308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220517</Template>
  <TotalTime>26486</TotalTime>
  <Words>794</Words>
  <Application>Microsoft Office PowerPoint</Application>
  <PresentationFormat>Panorámica</PresentationFormat>
  <Paragraphs>116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IEE</vt:lpstr>
      <vt:lpstr>Patrón IEE 2017</vt:lpstr>
      <vt:lpstr>Diseño de EETT</vt:lpstr>
      <vt:lpstr>Objetivos</vt:lpstr>
      <vt:lpstr>Dirigido a</vt:lpstr>
      <vt:lpstr>Contenido</vt:lpstr>
      <vt:lpstr>Contenido</vt:lpstr>
      <vt:lpstr>Contenido</vt:lpstr>
      <vt:lpstr>Contenido</vt:lpstr>
      <vt:lpstr>Contenido</vt:lpstr>
      <vt:lpstr>Contenido</vt:lpstr>
      <vt:lpstr>Contenido</vt:lpstr>
      <vt:lpstr>Contenido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Determinación del Impacto de la Generación Eólica y Solar a Instalarse en el Sistema Interconectado Nacional de Panamá</dc:title>
  <dc:creator>Pedro Mercado</dc:creator>
  <cp:lastModifiedBy>Andrés Romero</cp:lastModifiedBy>
  <cp:revision>455</cp:revision>
  <dcterms:created xsi:type="dcterms:W3CDTF">2017-05-20T22:27:50Z</dcterms:created>
  <dcterms:modified xsi:type="dcterms:W3CDTF">2021-07-05T14:54:35Z</dcterms:modified>
</cp:coreProperties>
</file>